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anva Sans Bold" charset="1" panose="020B0803030501040103"/>
      <p:regular r:id="rId21"/>
    </p:embeddedFont>
    <p:embeddedFont>
      <p:font typeface="Canva Sans" charset="1" panose="020B0503030501040103"/>
      <p:regular r:id="rId22"/>
    </p:embeddedFont>
    <p:embeddedFont>
      <p:font typeface="Tex Gyre Termes Bold" charset="1" panose="00000800000000000000"/>
      <p:regular r:id="rId23"/>
    </p:embeddedFont>
    <p:embeddedFont>
      <p:font typeface="Telegraf Bold" charset="1" panose="00000800000000000000"/>
      <p:regular r:id="rId24"/>
    </p:embeddedFont>
    <p:embeddedFont>
      <p:font typeface="Telegraf" charset="1" panose="00000500000000000000"/>
      <p:regular r:id="rId25"/>
    </p:embeddedFont>
    <p:embeddedFont>
      <p:font typeface="Playfair Display" charset="1" panose="00000500000000000000"/>
      <p:regular r:id="rId26"/>
    </p:embeddedFont>
    <p:embeddedFont>
      <p:font typeface="Playfair Display Bold" charset="1" panose="00000800000000000000"/>
      <p:regular r:id="rId27"/>
    </p:embeddedFont>
    <p:embeddedFont>
      <p:font typeface="Codec Pro Bold" charset="1" panose="00000600000000000000"/>
      <p:regular r:id="rId28"/>
    </p:embeddedFont>
    <p:embeddedFont>
      <p:font typeface="Codec Pro" charset="1" panose="00000500000000000000"/>
      <p:regular r:id="rId29"/>
    </p:embeddedFont>
    <p:embeddedFont>
      <p:font typeface="TD Kalayaan" charset="1" panose="00000000000000000000"/>
      <p:regular r:id="rId30"/>
    </p:embeddedFont>
    <p:embeddedFont>
      <p:font typeface="Kelin Eator" charset="1" panose="00000000000000000000"/>
      <p:regular r:id="rId31"/>
    </p:embeddedFont>
    <p:embeddedFont>
      <p:font typeface="Poppins Bold" charset="1" panose="000008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6.jpeg" Type="http://schemas.openxmlformats.org/officeDocument/2006/relationships/image"/><Relationship Id="rId5" Target="../media/image35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6.jpe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6.jpe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6.jpe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6.jpe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jpe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9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jpe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2.png" Type="http://schemas.openxmlformats.org/officeDocument/2006/relationships/image"/><Relationship Id="rId8" Target="../media/image23.jpe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6.gif" Type="http://schemas.openxmlformats.org/officeDocument/2006/relationships/image"/><Relationship Id="rId6" Target="../media/image2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0.png" Type="http://schemas.openxmlformats.org/officeDocument/2006/relationships/image"/><Relationship Id="rId7" Target="../media/image16.jpe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6.jpe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6.jpe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6.jpe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58313" y="4322637"/>
            <a:ext cx="401973" cy="401973"/>
          </a:xfrm>
          <a:custGeom>
            <a:avLst/>
            <a:gdLst/>
            <a:ahLst/>
            <a:cxnLst/>
            <a:rect r="r" b="b" t="t" l="l"/>
            <a:pathLst>
              <a:path h="401973" w="401973">
                <a:moveTo>
                  <a:pt x="0" y="0"/>
                </a:moveTo>
                <a:lnTo>
                  <a:pt x="401974" y="0"/>
                </a:lnTo>
                <a:lnTo>
                  <a:pt x="401974" y="401973"/>
                </a:lnTo>
                <a:lnTo>
                  <a:pt x="0" y="401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43251" y="2909968"/>
            <a:ext cx="11471806" cy="1147180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72FA">
                <a:alpha val="588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419736"/>
            <a:ext cx="308805" cy="308805"/>
          </a:xfrm>
          <a:custGeom>
            <a:avLst/>
            <a:gdLst/>
            <a:ahLst/>
            <a:cxnLst/>
            <a:rect r="r" b="b" t="t" l="l"/>
            <a:pathLst>
              <a:path h="308805" w="308805">
                <a:moveTo>
                  <a:pt x="0" y="0"/>
                </a:moveTo>
                <a:lnTo>
                  <a:pt x="308805" y="0"/>
                </a:lnTo>
                <a:lnTo>
                  <a:pt x="308805" y="308804"/>
                </a:lnTo>
                <a:lnTo>
                  <a:pt x="0" y="30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94659" y="2579496"/>
            <a:ext cx="234262" cy="234262"/>
          </a:xfrm>
          <a:custGeom>
            <a:avLst/>
            <a:gdLst/>
            <a:ahLst/>
            <a:cxnLst/>
            <a:rect r="r" b="b" t="t" l="l"/>
            <a:pathLst>
              <a:path h="234262" w="234262">
                <a:moveTo>
                  <a:pt x="0" y="0"/>
                </a:moveTo>
                <a:lnTo>
                  <a:pt x="234262" y="0"/>
                </a:lnTo>
                <a:lnTo>
                  <a:pt x="234262" y="234262"/>
                </a:lnTo>
                <a:lnTo>
                  <a:pt x="0" y="234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19834" y="754371"/>
            <a:ext cx="274329" cy="274329"/>
          </a:xfrm>
          <a:custGeom>
            <a:avLst/>
            <a:gdLst/>
            <a:ahLst/>
            <a:cxnLst/>
            <a:rect r="r" b="b" t="t" l="l"/>
            <a:pathLst>
              <a:path h="274329" w="274329">
                <a:moveTo>
                  <a:pt x="0" y="0"/>
                </a:moveTo>
                <a:lnTo>
                  <a:pt x="274329" y="0"/>
                </a:lnTo>
                <a:lnTo>
                  <a:pt x="274329" y="274329"/>
                </a:lnTo>
                <a:lnTo>
                  <a:pt x="0" y="274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58313" y="4322637"/>
            <a:ext cx="401973" cy="401973"/>
          </a:xfrm>
          <a:custGeom>
            <a:avLst/>
            <a:gdLst/>
            <a:ahLst/>
            <a:cxnLst/>
            <a:rect r="r" b="b" t="t" l="l"/>
            <a:pathLst>
              <a:path h="401973" w="401973">
                <a:moveTo>
                  <a:pt x="0" y="0"/>
                </a:moveTo>
                <a:lnTo>
                  <a:pt x="401974" y="0"/>
                </a:lnTo>
                <a:lnTo>
                  <a:pt x="401974" y="401973"/>
                </a:lnTo>
                <a:lnTo>
                  <a:pt x="0" y="401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135603" y="0"/>
            <a:ext cx="23423603" cy="10264615"/>
          </a:xfrm>
          <a:custGeom>
            <a:avLst/>
            <a:gdLst/>
            <a:ahLst/>
            <a:cxnLst/>
            <a:rect r="r" b="b" t="t" l="l"/>
            <a:pathLst>
              <a:path h="10264615" w="23423603">
                <a:moveTo>
                  <a:pt x="0" y="0"/>
                </a:moveTo>
                <a:lnTo>
                  <a:pt x="23423603" y="0"/>
                </a:lnTo>
                <a:lnTo>
                  <a:pt x="23423603" y="10264615"/>
                </a:lnTo>
                <a:lnTo>
                  <a:pt x="0" y="10264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 l="0" t="-102022" r="0" b="-10224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4299" y="4169056"/>
            <a:ext cx="8268063" cy="8268030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6666" t="0" r="-16666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773672" y="7630925"/>
            <a:ext cx="7710498" cy="242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150">
                <a:solidFill>
                  <a:srgbClr val="19163A"/>
                </a:solidFill>
                <a:latin typeface="Canva Sans Bold"/>
              </a:rPr>
              <a:t>Presented to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</a:rPr>
              <a:t>Firoza Naznin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</a:rPr>
              <a:t>Lecturer, Dept. of CSE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</a:rPr>
              <a:t>Green University Of Bangladesh</a:t>
            </a:r>
          </a:p>
          <a:p>
            <a:pPr algn="ctr">
              <a:lnSpc>
                <a:spcPts val="4284"/>
              </a:lnSpc>
            </a:pP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854931" y="7768616"/>
            <a:ext cx="2214124" cy="2214115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711579" y="22385"/>
            <a:ext cx="2420298" cy="2353728"/>
          </a:xfrm>
          <a:custGeom>
            <a:avLst/>
            <a:gdLst/>
            <a:ahLst/>
            <a:cxnLst/>
            <a:rect r="r" b="b" t="t" l="l"/>
            <a:pathLst>
              <a:path h="2353728" w="2420298">
                <a:moveTo>
                  <a:pt x="0" y="0"/>
                </a:moveTo>
                <a:lnTo>
                  <a:pt x="2420298" y="0"/>
                </a:lnTo>
                <a:lnTo>
                  <a:pt x="2420298" y="2353728"/>
                </a:lnTo>
                <a:lnTo>
                  <a:pt x="0" y="23537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05951" y="2096163"/>
            <a:ext cx="11670116" cy="1160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"/>
              </a:rPr>
              <a:t>Course Title</a:t>
            </a:r>
            <a:r>
              <a:rPr lang="en-US" sz="3135">
                <a:solidFill>
                  <a:srgbClr val="000000"/>
                </a:solidFill>
                <a:latin typeface="Canva Sans"/>
              </a:rPr>
              <a:t>: Web Programming</a:t>
            </a:r>
          </a:p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"/>
              </a:rPr>
              <a:t>Course Code: CSE 301  Section: 213 D3</a:t>
            </a:r>
          </a:p>
          <a:p>
            <a:pPr algn="ctr">
              <a:lnSpc>
                <a:spcPts val="27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3279452" y="259444"/>
            <a:ext cx="14549309" cy="102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BF63"/>
                </a:solidFill>
                <a:latin typeface="Tex Gyre Termes Bold"/>
              </a:rPr>
              <a:t>Green </a:t>
            </a:r>
            <a:r>
              <a:rPr lang="en-US" sz="6000">
                <a:solidFill>
                  <a:srgbClr val="5271FF"/>
                </a:solidFill>
                <a:latin typeface="Tex Gyre Termes Bold"/>
              </a:rPr>
              <a:t>University of Bangladesh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17761" y="1298674"/>
            <a:ext cx="1304649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Department Of Computer Science and Engineering(CSE)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0" y="0"/>
            <a:ext cx="786780" cy="891536"/>
          </a:xfrm>
          <a:custGeom>
            <a:avLst/>
            <a:gdLst/>
            <a:ahLst/>
            <a:cxnLst/>
            <a:rect r="r" b="b" t="t" l="l"/>
            <a:pathLst>
              <a:path h="891536" w="786780">
                <a:moveTo>
                  <a:pt x="0" y="0"/>
                </a:moveTo>
                <a:lnTo>
                  <a:pt x="786780" y="0"/>
                </a:lnTo>
                <a:lnTo>
                  <a:pt x="786780" y="891536"/>
                </a:lnTo>
                <a:lnTo>
                  <a:pt x="0" y="8915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428262" y="-1941376"/>
            <a:ext cx="4856524" cy="4114800"/>
          </a:xfrm>
          <a:custGeom>
            <a:avLst/>
            <a:gdLst/>
            <a:ahLst/>
            <a:cxnLst/>
            <a:rect r="r" b="b" t="t" l="l"/>
            <a:pathLst>
              <a:path h="4114800" w="4856524">
                <a:moveTo>
                  <a:pt x="4856524" y="0"/>
                </a:moveTo>
                <a:lnTo>
                  <a:pt x="0" y="0"/>
                </a:lnTo>
                <a:lnTo>
                  <a:pt x="0" y="4114800"/>
                </a:lnTo>
                <a:lnTo>
                  <a:pt x="4856524" y="4114800"/>
                </a:lnTo>
                <a:lnTo>
                  <a:pt x="48565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</a:blip>
            <a:stretch>
              <a:fillRect l="0" t="-16666" r="0" b="-1666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525914" y="1831556"/>
            <a:ext cx="7051828" cy="6185661"/>
          </a:xfrm>
          <a:custGeom>
            <a:avLst/>
            <a:gdLst/>
            <a:ahLst/>
            <a:cxnLst/>
            <a:rect r="r" b="b" t="t" l="l"/>
            <a:pathLst>
              <a:path h="6185661" w="7051828">
                <a:moveTo>
                  <a:pt x="0" y="0"/>
                </a:moveTo>
                <a:lnTo>
                  <a:pt x="7051828" y="0"/>
                </a:lnTo>
                <a:lnTo>
                  <a:pt x="7051828" y="6185660"/>
                </a:lnTo>
                <a:lnTo>
                  <a:pt x="0" y="6185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3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444319"/>
            <a:ext cx="7205976" cy="4180762"/>
          </a:xfrm>
          <a:custGeom>
            <a:avLst/>
            <a:gdLst/>
            <a:ahLst/>
            <a:cxnLst/>
            <a:rect r="r" b="b" t="t" l="l"/>
            <a:pathLst>
              <a:path h="4180762" w="7205976">
                <a:moveTo>
                  <a:pt x="0" y="0"/>
                </a:moveTo>
                <a:lnTo>
                  <a:pt x="7205976" y="0"/>
                </a:lnTo>
                <a:lnTo>
                  <a:pt x="7205976" y="4180762"/>
                </a:lnTo>
                <a:lnTo>
                  <a:pt x="0" y="4180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162" r="0" b="-536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84470" y="3440029"/>
            <a:ext cx="7174830" cy="4176472"/>
          </a:xfrm>
          <a:custGeom>
            <a:avLst/>
            <a:gdLst/>
            <a:ahLst/>
            <a:cxnLst/>
            <a:rect r="r" b="b" t="t" l="l"/>
            <a:pathLst>
              <a:path h="4176472" w="7174830">
                <a:moveTo>
                  <a:pt x="0" y="0"/>
                </a:moveTo>
                <a:lnTo>
                  <a:pt x="7174830" y="0"/>
                </a:lnTo>
                <a:lnTo>
                  <a:pt x="7174830" y="4176472"/>
                </a:lnTo>
                <a:lnTo>
                  <a:pt x="0" y="4176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029" r="0" b="-513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89708" y="8148142"/>
            <a:ext cx="3198292" cy="2138858"/>
          </a:xfrm>
          <a:custGeom>
            <a:avLst/>
            <a:gdLst/>
            <a:ahLst/>
            <a:cxnLst/>
            <a:rect r="r" b="b" t="t" l="l"/>
            <a:pathLst>
              <a:path h="2138858" w="3198292">
                <a:moveTo>
                  <a:pt x="0" y="0"/>
                </a:moveTo>
                <a:lnTo>
                  <a:pt x="3198292" y="0"/>
                </a:lnTo>
                <a:lnTo>
                  <a:pt x="3198292" y="2138858"/>
                </a:lnTo>
                <a:lnTo>
                  <a:pt x="0" y="213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93850" y="1123950"/>
            <a:ext cx="13894275" cy="81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4"/>
              </a:lnSpc>
            </a:pPr>
            <a:r>
              <a:rPr lang="en-US" sz="6003">
                <a:solidFill>
                  <a:srgbClr val="1D1D1D"/>
                </a:solidFill>
                <a:latin typeface="Playfair Display Bold"/>
              </a:rPr>
              <a:t>ADVANTAGES AND DISADVANTAGES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9234" y="4620134"/>
            <a:ext cx="6568631" cy="2841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1245" indent="-350623" lvl="1">
              <a:lnSpc>
                <a:spcPts val="4547"/>
              </a:lnSpc>
              <a:buFont typeface="Arial"/>
              <a:buChar char="•"/>
            </a:pPr>
            <a:r>
              <a:rPr lang="en-US" sz="3248">
                <a:solidFill>
                  <a:srgbClr val="1D1D1D"/>
                </a:solidFill>
                <a:latin typeface="Canva Sans"/>
              </a:rPr>
              <a:t>User-friendly interface</a:t>
            </a:r>
          </a:p>
          <a:p>
            <a:pPr algn="l" marL="701245" indent="-350623" lvl="1">
              <a:lnSpc>
                <a:spcPts val="4547"/>
              </a:lnSpc>
              <a:buFont typeface="Arial"/>
              <a:buChar char="•"/>
            </a:pPr>
            <a:r>
              <a:rPr lang="en-US" sz="3248">
                <a:solidFill>
                  <a:srgbClr val="1D1D1D"/>
                </a:solidFill>
                <a:latin typeface="Canva Sans"/>
              </a:rPr>
              <a:t>Drag-and-drop support</a:t>
            </a:r>
          </a:p>
          <a:p>
            <a:pPr algn="l" marL="701245" indent="-350623" lvl="1">
              <a:lnSpc>
                <a:spcPts val="4547"/>
              </a:lnSpc>
              <a:buFont typeface="Arial"/>
              <a:buChar char="•"/>
            </a:pPr>
            <a:r>
              <a:rPr lang="en-US" sz="3248">
                <a:solidFill>
                  <a:srgbClr val="1D1D1D"/>
                </a:solidFill>
                <a:latin typeface="Canva Sans"/>
              </a:rPr>
              <a:t>Real-time validation for XML syntax</a:t>
            </a:r>
          </a:p>
          <a:p>
            <a:pPr algn="l" marL="701245" indent="-350623" lvl="1">
              <a:lnSpc>
                <a:spcPts val="4547"/>
              </a:lnSpc>
              <a:buFont typeface="Arial"/>
              <a:buChar char="•"/>
            </a:pPr>
            <a:r>
              <a:rPr lang="en-US" sz="3248">
                <a:solidFill>
                  <a:srgbClr val="1D1D1D"/>
                </a:solidFill>
                <a:latin typeface="Canva Sans"/>
              </a:rPr>
              <a:t>Tree view for easy navigation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50834" y="3204924"/>
            <a:ext cx="3961709" cy="851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4"/>
              </a:lnSpc>
            </a:pPr>
            <a:r>
              <a:rPr lang="en-US" sz="4967">
                <a:solidFill>
                  <a:srgbClr val="1D1D1D"/>
                </a:solidFill>
                <a:latin typeface="Canva Sans Bold"/>
              </a:rPr>
              <a:t>Advantages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149198" y="4620134"/>
            <a:ext cx="7045375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anva Sans"/>
              </a:rPr>
              <a:t>Limited to Windows-only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anva Sans"/>
              </a:rPr>
              <a:t>Basic feature set compared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D1D1D"/>
                </a:solidFill>
                <a:latin typeface="Canva Sans"/>
              </a:rPr>
              <a:t>        to specialized XML editors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anva Sans"/>
              </a:rPr>
              <a:t>It may not support advanced XML schema validation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13918" y="3204924"/>
            <a:ext cx="491593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D1D1D"/>
                </a:solidFill>
                <a:latin typeface="Canva Sans Bold"/>
              </a:rPr>
              <a:t>Disadvantages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14340" y="5138338"/>
            <a:ext cx="1849794" cy="69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2"/>
              </a:lnSpc>
            </a:pPr>
            <a:r>
              <a:rPr lang="en-US" sz="4051">
                <a:solidFill>
                  <a:srgbClr val="1D1D1D"/>
                </a:solidFill>
                <a:latin typeface="Kelin Eator"/>
              </a:rPr>
              <a:t>And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0" y="0"/>
            <a:ext cx="754297" cy="854727"/>
          </a:xfrm>
          <a:custGeom>
            <a:avLst/>
            <a:gdLst/>
            <a:ahLst/>
            <a:cxnLst/>
            <a:rect r="r" b="b" t="t" l="l"/>
            <a:pathLst>
              <a:path h="854727" w="754297">
                <a:moveTo>
                  <a:pt x="0" y="0"/>
                </a:moveTo>
                <a:lnTo>
                  <a:pt x="754297" y="0"/>
                </a:lnTo>
                <a:lnTo>
                  <a:pt x="754297" y="854727"/>
                </a:lnTo>
                <a:lnTo>
                  <a:pt x="0" y="8547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428262" y="-1941376"/>
            <a:ext cx="4856524" cy="4114800"/>
          </a:xfrm>
          <a:custGeom>
            <a:avLst/>
            <a:gdLst/>
            <a:ahLst/>
            <a:cxnLst/>
            <a:rect r="r" b="b" t="t" l="l"/>
            <a:pathLst>
              <a:path h="4114800" w="4856524">
                <a:moveTo>
                  <a:pt x="4856524" y="0"/>
                </a:moveTo>
                <a:lnTo>
                  <a:pt x="0" y="0"/>
                </a:lnTo>
                <a:lnTo>
                  <a:pt x="0" y="4114800"/>
                </a:lnTo>
                <a:lnTo>
                  <a:pt x="4856524" y="4114800"/>
                </a:lnTo>
                <a:lnTo>
                  <a:pt x="48565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</a:blip>
            <a:stretch>
              <a:fillRect l="0" t="-16666" r="0" b="-1666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51240" y="5089419"/>
            <a:ext cx="3808060" cy="4114800"/>
          </a:xfrm>
          <a:custGeom>
            <a:avLst/>
            <a:gdLst/>
            <a:ahLst/>
            <a:cxnLst/>
            <a:rect r="r" b="b" t="t" l="l"/>
            <a:pathLst>
              <a:path h="4114800" w="3808060">
                <a:moveTo>
                  <a:pt x="0" y="0"/>
                </a:moveTo>
                <a:lnTo>
                  <a:pt x="3808060" y="0"/>
                </a:lnTo>
                <a:lnTo>
                  <a:pt x="3808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93850" y="1123950"/>
            <a:ext cx="13894275" cy="81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4"/>
              </a:lnSpc>
            </a:pPr>
            <a:r>
              <a:rPr lang="en-US" sz="6003">
                <a:solidFill>
                  <a:srgbClr val="1D1D1D"/>
                </a:solidFill>
                <a:latin typeface="Playfair Display Bold"/>
              </a:rPr>
              <a:t>APPLICATION OF XML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93850" y="2154391"/>
            <a:ext cx="7104140" cy="243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Database application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Document Mark-up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Mathematical Mark-up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Metacontent  definition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754297" cy="854727"/>
          </a:xfrm>
          <a:custGeom>
            <a:avLst/>
            <a:gdLst/>
            <a:ahLst/>
            <a:cxnLst/>
            <a:rect r="r" b="b" t="t" l="l"/>
            <a:pathLst>
              <a:path h="854727" w="754297">
                <a:moveTo>
                  <a:pt x="0" y="0"/>
                </a:moveTo>
                <a:lnTo>
                  <a:pt x="754297" y="0"/>
                </a:lnTo>
                <a:lnTo>
                  <a:pt x="754297" y="854727"/>
                </a:lnTo>
                <a:lnTo>
                  <a:pt x="0" y="854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428262" y="-1941376"/>
            <a:ext cx="4856524" cy="4114800"/>
          </a:xfrm>
          <a:custGeom>
            <a:avLst/>
            <a:gdLst/>
            <a:ahLst/>
            <a:cxnLst/>
            <a:rect r="r" b="b" t="t" l="l"/>
            <a:pathLst>
              <a:path h="4114800" w="4856524">
                <a:moveTo>
                  <a:pt x="4856524" y="0"/>
                </a:moveTo>
                <a:lnTo>
                  <a:pt x="0" y="0"/>
                </a:lnTo>
                <a:lnTo>
                  <a:pt x="0" y="4114800"/>
                </a:lnTo>
                <a:lnTo>
                  <a:pt x="4856524" y="4114800"/>
                </a:lnTo>
                <a:lnTo>
                  <a:pt x="48565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575" y="0"/>
            <a:ext cx="18259425" cy="10270927"/>
          </a:xfrm>
          <a:custGeom>
            <a:avLst/>
            <a:gdLst/>
            <a:ahLst/>
            <a:cxnLst/>
            <a:rect r="r" b="b" t="t" l="l"/>
            <a:pathLst>
              <a:path h="10270927" w="18259425">
                <a:moveTo>
                  <a:pt x="0" y="0"/>
                </a:moveTo>
                <a:lnTo>
                  <a:pt x="18259425" y="0"/>
                </a:lnTo>
                <a:lnTo>
                  <a:pt x="18259425" y="10270927"/>
                </a:lnTo>
                <a:lnTo>
                  <a:pt x="0" y="1027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</a:blip>
            <a:stretch>
              <a:fillRect l="0" t="-16666" r="0" b="-1666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21816" y="5135463"/>
            <a:ext cx="5366184" cy="5151537"/>
          </a:xfrm>
          <a:custGeom>
            <a:avLst/>
            <a:gdLst/>
            <a:ahLst/>
            <a:cxnLst/>
            <a:rect r="r" b="b" t="t" l="l"/>
            <a:pathLst>
              <a:path h="5151537" w="5366184">
                <a:moveTo>
                  <a:pt x="0" y="0"/>
                </a:moveTo>
                <a:lnTo>
                  <a:pt x="5366184" y="0"/>
                </a:lnTo>
                <a:lnTo>
                  <a:pt x="5366184" y="5151537"/>
                </a:lnTo>
                <a:lnTo>
                  <a:pt x="0" y="5151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93850" y="1123950"/>
            <a:ext cx="7150150" cy="81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4"/>
              </a:lnSpc>
            </a:pPr>
            <a:r>
              <a:rPr lang="en-US" sz="6003">
                <a:solidFill>
                  <a:srgbClr val="1D1D1D"/>
                </a:solidFill>
                <a:latin typeface="Playfair Display Bold"/>
              </a:rPr>
              <a:t>CHALLENGES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93850" y="2209733"/>
            <a:ext cx="6576521" cy="483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Complexity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Performance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Human Readability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Overhead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Schema Rigidity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Tooling and Support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-10066"/>
            <a:ext cx="763180" cy="864793"/>
          </a:xfrm>
          <a:custGeom>
            <a:avLst/>
            <a:gdLst/>
            <a:ahLst/>
            <a:cxnLst/>
            <a:rect r="r" b="b" t="t" l="l"/>
            <a:pathLst>
              <a:path h="864793" w="763180">
                <a:moveTo>
                  <a:pt x="0" y="0"/>
                </a:moveTo>
                <a:lnTo>
                  <a:pt x="763180" y="0"/>
                </a:lnTo>
                <a:lnTo>
                  <a:pt x="763180" y="864793"/>
                </a:lnTo>
                <a:lnTo>
                  <a:pt x="0" y="864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428262" y="-1941376"/>
            <a:ext cx="4856524" cy="4114800"/>
          </a:xfrm>
          <a:custGeom>
            <a:avLst/>
            <a:gdLst/>
            <a:ahLst/>
            <a:cxnLst/>
            <a:rect r="r" b="b" t="t" l="l"/>
            <a:pathLst>
              <a:path h="4114800" w="4856524">
                <a:moveTo>
                  <a:pt x="4856524" y="0"/>
                </a:moveTo>
                <a:lnTo>
                  <a:pt x="0" y="0"/>
                </a:lnTo>
                <a:lnTo>
                  <a:pt x="0" y="4114800"/>
                </a:lnTo>
                <a:lnTo>
                  <a:pt x="4856524" y="4114800"/>
                </a:lnTo>
                <a:lnTo>
                  <a:pt x="48565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575" y="0"/>
            <a:ext cx="18259425" cy="10270927"/>
          </a:xfrm>
          <a:custGeom>
            <a:avLst/>
            <a:gdLst/>
            <a:ahLst/>
            <a:cxnLst/>
            <a:rect r="r" b="b" t="t" l="l"/>
            <a:pathLst>
              <a:path h="10270927" w="18259425">
                <a:moveTo>
                  <a:pt x="0" y="0"/>
                </a:moveTo>
                <a:lnTo>
                  <a:pt x="18259425" y="0"/>
                </a:lnTo>
                <a:lnTo>
                  <a:pt x="18259425" y="10270927"/>
                </a:lnTo>
                <a:lnTo>
                  <a:pt x="0" y="1027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</a:blip>
            <a:stretch>
              <a:fillRect l="0" t="-16666" r="0" b="-1666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1381" y="5010788"/>
            <a:ext cx="5266619" cy="5276212"/>
          </a:xfrm>
          <a:custGeom>
            <a:avLst/>
            <a:gdLst/>
            <a:ahLst/>
            <a:cxnLst/>
            <a:rect r="r" b="b" t="t" l="l"/>
            <a:pathLst>
              <a:path h="5276212" w="5266619">
                <a:moveTo>
                  <a:pt x="0" y="0"/>
                </a:moveTo>
                <a:lnTo>
                  <a:pt x="5266619" y="0"/>
                </a:lnTo>
                <a:lnTo>
                  <a:pt x="5266619" y="5276212"/>
                </a:lnTo>
                <a:lnTo>
                  <a:pt x="0" y="52762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05673" y="1123950"/>
            <a:ext cx="7150150" cy="81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4"/>
              </a:lnSpc>
            </a:pPr>
            <a:r>
              <a:rPr lang="en-US" sz="6003">
                <a:solidFill>
                  <a:srgbClr val="1D1D1D"/>
                </a:solidFill>
                <a:latin typeface="Playfair Display Bold"/>
              </a:rPr>
              <a:t>SUMMARY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-11397"/>
            <a:ext cx="763180" cy="864793"/>
          </a:xfrm>
          <a:custGeom>
            <a:avLst/>
            <a:gdLst/>
            <a:ahLst/>
            <a:cxnLst/>
            <a:rect r="r" b="b" t="t" l="l"/>
            <a:pathLst>
              <a:path h="864793" w="763180">
                <a:moveTo>
                  <a:pt x="0" y="0"/>
                </a:moveTo>
                <a:lnTo>
                  <a:pt x="763180" y="0"/>
                </a:lnTo>
                <a:lnTo>
                  <a:pt x="763180" y="864793"/>
                </a:lnTo>
                <a:lnTo>
                  <a:pt x="0" y="864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05673" y="2204993"/>
            <a:ext cx="11494910" cy="723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A versatile markup language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Used for data representation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Key topics covered: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Syntax and data model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Building blocks of XML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Comparison with HTML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Applications of XML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Challenges of using XML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Highlights: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Extensibility and platform independence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Important applications in web services and configuration files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428262" y="-1941376"/>
            <a:ext cx="4856524" cy="4114800"/>
          </a:xfrm>
          <a:custGeom>
            <a:avLst/>
            <a:gdLst/>
            <a:ahLst/>
            <a:cxnLst/>
            <a:rect r="r" b="b" t="t" l="l"/>
            <a:pathLst>
              <a:path h="4114800" w="4856524">
                <a:moveTo>
                  <a:pt x="4856524" y="0"/>
                </a:moveTo>
                <a:lnTo>
                  <a:pt x="0" y="0"/>
                </a:lnTo>
                <a:lnTo>
                  <a:pt x="0" y="4114800"/>
                </a:lnTo>
                <a:lnTo>
                  <a:pt x="4856524" y="4114800"/>
                </a:lnTo>
                <a:lnTo>
                  <a:pt x="48565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575" y="0"/>
            <a:ext cx="18259425" cy="10270927"/>
          </a:xfrm>
          <a:custGeom>
            <a:avLst/>
            <a:gdLst/>
            <a:ahLst/>
            <a:cxnLst/>
            <a:rect r="r" b="b" t="t" l="l"/>
            <a:pathLst>
              <a:path h="10270927" w="18259425">
                <a:moveTo>
                  <a:pt x="0" y="0"/>
                </a:moveTo>
                <a:lnTo>
                  <a:pt x="18259425" y="0"/>
                </a:lnTo>
                <a:lnTo>
                  <a:pt x="18259425" y="10270927"/>
                </a:lnTo>
                <a:lnTo>
                  <a:pt x="0" y="1027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</a:blip>
            <a:stretch>
              <a:fillRect l="0" t="-16666" r="0" b="-1666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05548" y="5021490"/>
            <a:ext cx="5282452" cy="5249436"/>
          </a:xfrm>
          <a:custGeom>
            <a:avLst/>
            <a:gdLst/>
            <a:ahLst/>
            <a:cxnLst/>
            <a:rect r="r" b="b" t="t" l="l"/>
            <a:pathLst>
              <a:path h="5249436" w="5282452">
                <a:moveTo>
                  <a:pt x="0" y="0"/>
                </a:moveTo>
                <a:lnTo>
                  <a:pt x="5282452" y="0"/>
                </a:lnTo>
                <a:lnTo>
                  <a:pt x="5282452" y="5249437"/>
                </a:lnTo>
                <a:lnTo>
                  <a:pt x="0" y="5249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08137" y="1123950"/>
            <a:ext cx="7150150" cy="81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4"/>
              </a:lnSpc>
            </a:pPr>
            <a:r>
              <a:rPr lang="en-US" sz="6003">
                <a:solidFill>
                  <a:srgbClr val="1D1D1D"/>
                </a:solidFill>
                <a:latin typeface="Playfair Display Bold"/>
              </a:rPr>
              <a:t>CONCLUSION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763180" cy="864793"/>
          </a:xfrm>
          <a:custGeom>
            <a:avLst/>
            <a:gdLst/>
            <a:ahLst/>
            <a:cxnLst/>
            <a:rect r="r" b="b" t="t" l="l"/>
            <a:pathLst>
              <a:path h="864793" w="763180">
                <a:moveTo>
                  <a:pt x="0" y="0"/>
                </a:moveTo>
                <a:lnTo>
                  <a:pt x="763180" y="0"/>
                </a:lnTo>
                <a:lnTo>
                  <a:pt x="763180" y="864793"/>
                </a:lnTo>
                <a:lnTo>
                  <a:pt x="0" y="864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08137" y="2264432"/>
            <a:ext cx="10048325" cy="603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XML's ongoing relevance in web programming and data interchange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Key strengths: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Extensive metadata support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Handling complex data structures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Importance of understanding appropriate use cases for XML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Encouragement to explore and master XML for enhanced web programming skills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34" r="-13815" b="-2197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2858" y="4562818"/>
            <a:ext cx="7211718" cy="1917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9"/>
              </a:lnSpc>
            </a:pPr>
            <a:r>
              <a:rPr lang="en-US" sz="7109">
                <a:solidFill>
                  <a:srgbClr val="000000"/>
                </a:solidFill>
                <a:latin typeface="Poppins Bold"/>
              </a:rPr>
              <a:t>Thanks for Watching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92858" y="2985346"/>
            <a:ext cx="2044130" cy="1520322"/>
          </a:xfrm>
          <a:custGeom>
            <a:avLst/>
            <a:gdLst/>
            <a:ahLst/>
            <a:cxnLst/>
            <a:rect r="r" b="b" t="t" l="l"/>
            <a:pathLst>
              <a:path h="1520322" w="2044130">
                <a:moveTo>
                  <a:pt x="0" y="0"/>
                </a:moveTo>
                <a:lnTo>
                  <a:pt x="2044130" y="0"/>
                </a:lnTo>
                <a:lnTo>
                  <a:pt x="2044130" y="1520322"/>
                </a:lnTo>
                <a:lnTo>
                  <a:pt x="0" y="15203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763180" cy="864793"/>
          </a:xfrm>
          <a:custGeom>
            <a:avLst/>
            <a:gdLst/>
            <a:ahLst/>
            <a:cxnLst/>
            <a:rect r="r" b="b" t="t" l="l"/>
            <a:pathLst>
              <a:path h="864793" w="763180">
                <a:moveTo>
                  <a:pt x="0" y="0"/>
                </a:moveTo>
                <a:lnTo>
                  <a:pt x="763180" y="0"/>
                </a:lnTo>
                <a:lnTo>
                  <a:pt x="763180" y="864793"/>
                </a:lnTo>
                <a:lnTo>
                  <a:pt x="0" y="864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946720"/>
            <a:ext cx="2501890" cy="52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977"/>
              </a:lnSpc>
            </a:pPr>
            <a:r>
              <a:rPr lang="en-US" sz="2841">
                <a:solidFill>
                  <a:srgbClr val="000000"/>
                </a:solidFill>
                <a:latin typeface="Telegraf"/>
              </a:rPr>
              <a:t>MAY 23, 2024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50945" y="8829238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6" y="0"/>
                </a:lnTo>
                <a:lnTo>
                  <a:pt x="122046" y="200899"/>
                </a:lnTo>
                <a:lnTo>
                  <a:pt x="0" y="20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4716" y="3745821"/>
            <a:ext cx="6938522" cy="1976091"/>
          </a:xfrm>
          <a:custGeom>
            <a:avLst/>
            <a:gdLst/>
            <a:ahLst/>
            <a:cxnLst/>
            <a:rect r="r" b="b" t="t" l="l"/>
            <a:pathLst>
              <a:path h="1976091" w="6938522">
                <a:moveTo>
                  <a:pt x="0" y="0"/>
                </a:moveTo>
                <a:lnTo>
                  <a:pt x="6938522" y="0"/>
                </a:lnTo>
                <a:lnTo>
                  <a:pt x="6938522" y="1976091"/>
                </a:lnTo>
                <a:lnTo>
                  <a:pt x="0" y="1976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28891" y="2857766"/>
            <a:ext cx="5053484" cy="1029073"/>
          </a:xfrm>
          <a:custGeom>
            <a:avLst/>
            <a:gdLst/>
            <a:ahLst/>
            <a:cxnLst/>
            <a:rect r="r" b="b" t="t" l="l"/>
            <a:pathLst>
              <a:path h="1029073" w="5053484">
                <a:moveTo>
                  <a:pt x="0" y="0"/>
                </a:moveTo>
                <a:lnTo>
                  <a:pt x="5053484" y="0"/>
                </a:lnTo>
                <a:lnTo>
                  <a:pt x="5053484" y="1029073"/>
                </a:lnTo>
                <a:lnTo>
                  <a:pt x="0" y="1029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308705"/>
            <a:ext cx="5753408" cy="6473595"/>
          </a:xfrm>
          <a:custGeom>
            <a:avLst/>
            <a:gdLst/>
            <a:ahLst/>
            <a:cxnLst/>
            <a:rect r="r" b="b" t="t" l="l"/>
            <a:pathLst>
              <a:path h="6473595" w="5753408">
                <a:moveTo>
                  <a:pt x="0" y="0"/>
                </a:moveTo>
                <a:lnTo>
                  <a:pt x="5753408" y="0"/>
                </a:lnTo>
                <a:lnTo>
                  <a:pt x="5753408" y="6473595"/>
                </a:lnTo>
                <a:lnTo>
                  <a:pt x="0" y="6473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7403696" y="2484747"/>
            <a:ext cx="3480608" cy="177511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238756" y="4346199"/>
            <a:ext cx="9065725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elegraf Bold"/>
              </a:rPr>
              <a:t>Welcome To Our Presentation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40132" y="3027202"/>
            <a:ext cx="3207737" cy="69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elegraf"/>
              </a:rPr>
              <a:t>XML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"/>
            </a:blip>
            <a:stretch>
              <a:fillRect l="0" t="-16666" r="0" b="-16666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-2428262" y="-1941376"/>
            <a:ext cx="4856524" cy="4114800"/>
          </a:xfrm>
          <a:custGeom>
            <a:avLst/>
            <a:gdLst/>
            <a:ahLst/>
            <a:cxnLst/>
            <a:rect r="r" b="b" t="t" l="l"/>
            <a:pathLst>
              <a:path h="4114800" w="4856524">
                <a:moveTo>
                  <a:pt x="4856524" y="0"/>
                </a:moveTo>
                <a:lnTo>
                  <a:pt x="0" y="0"/>
                </a:lnTo>
                <a:lnTo>
                  <a:pt x="0" y="4114800"/>
                </a:lnTo>
                <a:lnTo>
                  <a:pt x="4856524" y="4114800"/>
                </a:lnTo>
                <a:lnTo>
                  <a:pt x="485652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0"/>
            <a:ext cx="792592" cy="898122"/>
          </a:xfrm>
          <a:custGeom>
            <a:avLst/>
            <a:gdLst/>
            <a:ahLst/>
            <a:cxnLst/>
            <a:rect r="r" b="b" t="t" l="l"/>
            <a:pathLst>
              <a:path h="898122" w="792592">
                <a:moveTo>
                  <a:pt x="0" y="0"/>
                </a:moveTo>
                <a:lnTo>
                  <a:pt x="792592" y="0"/>
                </a:lnTo>
                <a:lnTo>
                  <a:pt x="792592" y="898122"/>
                </a:lnTo>
                <a:lnTo>
                  <a:pt x="0" y="8981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718316"/>
            <a:ext cx="3756509" cy="3568684"/>
          </a:xfrm>
          <a:custGeom>
            <a:avLst/>
            <a:gdLst/>
            <a:ahLst/>
            <a:cxnLst/>
            <a:rect r="r" b="b" t="t" l="l"/>
            <a:pathLst>
              <a:path h="3568684" w="3756509">
                <a:moveTo>
                  <a:pt x="0" y="0"/>
                </a:moveTo>
                <a:lnTo>
                  <a:pt x="3756509" y="0"/>
                </a:lnTo>
                <a:lnTo>
                  <a:pt x="3756509" y="3568684"/>
                </a:lnTo>
                <a:lnTo>
                  <a:pt x="0" y="3568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269"/>
            <a:ext cx="18293812" cy="10290269"/>
          </a:xfrm>
          <a:custGeom>
            <a:avLst/>
            <a:gdLst/>
            <a:ahLst/>
            <a:cxnLst/>
            <a:rect r="r" b="b" t="t" l="l"/>
            <a:pathLst>
              <a:path h="10290269" w="18293812">
                <a:moveTo>
                  <a:pt x="0" y="0"/>
                </a:moveTo>
                <a:lnTo>
                  <a:pt x="18293812" y="0"/>
                </a:lnTo>
                <a:lnTo>
                  <a:pt x="18293812" y="10290269"/>
                </a:lnTo>
                <a:lnTo>
                  <a:pt x="0" y="102902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</a:blip>
            <a:stretch>
              <a:fillRect l="0" t="-16666" r="0" b="-16666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428262" y="-1941376"/>
            <a:ext cx="4856524" cy="4114800"/>
          </a:xfrm>
          <a:custGeom>
            <a:avLst/>
            <a:gdLst/>
            <a:ahLst/>
            <a:cxnLst/>
            <a:rect r="r" b="b" t="t" l="l"/>
            <a:pathLst>
              <a:path h="4114800" w="4856524">
                <a:moveTo>
                  <a:pt x="4856524" y="0"/>
                </a:moveTo>
                <a:lnTo>
                  <a:pt x="0" y="0"/>
                </a:lnTo>
                <a:lnTo>
                  <a:pt x="0" y="4114800"/>
                </a:lnTo>
                <a:lnTo>
                  <a:pt x="4856524" y="4114800"/>
                </a:lnTo>
                <a:lnTo>
                  <a:pt x="485652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860950" y="6838307"/>
            <a:ext cx="2524399" cy="2524389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3137" t="-8046" r="-20711" b="-25802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684196" y="2847554"/>
            <a:ext cx="5472429" cy="1762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8"/>
              </a:lnSpc>
            </a:pPr>
            <a:r>
              <a:rPr lang="en-US" sz="6603">
                <a:solidFill>
                  <a:srgbClr val="1D1D1D"/>
                </a:solidFill>
                <a:latin typeface="Playfair Display"/>
              </a:rPr>
              <a:t>Meet </a:t>
            </a:r>
          </a:p>
          <a:p>
            <a:pPr algn="l">
              <a:lnSpc>
                <a:spcPts val="6868"/>
              </a:lnSpc>
            </a:pPr>
            <a:r>
              <a:rPr lang="en-US" sz="6603">
                <a:solidFill>
                  <a:srgbClr val="1D1D1D"/>
                </a:solidFill>
                <a:latin typeface="Playfair Display"/>
              </a:rPr>
              <a:t>The Team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869972" y="7905963"/>
            <a:ext cx="2731420" cy="737991"/>
            <a:chOff x="0" y="0"/>
            <a:chExt cx="3641893" cy="98398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30477" y="597246"/>
              <a:ext cx="1921039" cy="386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860">
                  <a:solidFill>
                    <a:srgbClr val="000000"/>
                  </a:solidFill>
                  <a:latin typeface="Telegraf Bold"/>
                </a:rPr>
                <a:t>221902271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0"/>
              <a:ext cx="3641893" cy="453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78"/>
                </a:lnSpc>
                <a:spcBef>
                  <a:spcPct val="0"/>
                </a:spcBef>
              </a:pPr>
              <a:r>
                <a:rPr lang="en-US" sz="2253">
                  <a:solidFill>
                    <a:srgbClr val="000000"/>
                  </a:solidFill>
                  <a:latin typeface="Telegraf Bold"/>
                </a:rPr>
                <a:t>Farhan Billah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860950" y="449061"/>
            <a:ext cx="2524399" cy="2524389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-4023" r="0" b="-22643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869972" y="1516877"/>
            <a:ext cx="2731420" cy="622713"/>
            <a:chOff x="0" y="0"/>
            <a:chExt cx="3641893" cy="83028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790377" y="443542"/>
              <a:ext cx="1921039" cy="386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860">
                  <a:solidFill>
                    <a:srgbClr val="000000"/>
                  </a:solidFill>
                  <a:latin typeface="Telegraf Bold"/>
                </a:rPr>
                <a:t>221902091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0"/>
              <a:ext cx="3641893" cy="453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78"/>
                </a:lnSpc>
                <a:spcBef>
                  <a:spcPct val="0"/>
                </a:spcBef>
              </a:pPr>
              <a:r>
                <a:rPr lang="en-US" sz="2253">
                  <a:solidFill>
                    <a:srgbClr val="000000"/>
                  </a:solidFill>
                  <a:latin typeface="Telegraf Bold"/>
                </a:rPr>
                <a:t>Md. Zahidul Islam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0" y="0"/>
            <a:ext cx="792592" cy="898122"/>
          </a:xfrm>
          <a:custGeom>
            <a:avLst/>
            <a:gdLst/>
            <a:ahLst/>
            <a:cxnLst/>
            <a:rect r="r" b="b" t="t" l="l"/>
            <a:pathLst>
              <a:path h="898122" w="792592">
                <a:moveTo>
                  <a:pt x="0" y="0"/>
                </a:moveTo>
                <a:lnTo>
                  <a:pt x="792592" y="0"/>
                </a:lnTo>
                <a:lnTo>
                  <a:pt x="792592" y="898122"/>
                </a:lnTo>
                <a:lnTo>
                  <a:pt x="0" y="8981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3860950" y="3643684"/>
            <a:ext cx="2524399" cy="2524389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0" t="-16654" r="0" b="-15504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869972" y="4711500"/>
            <a:ext cx="2731420" cy="622713"/>
            <a:chOff x="0" y="0"/>
            <a:chExt cx="3641893" cy="83028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790377" y="443542"/>
              <a:ext cx="1921039" cy="386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47"/>
                </a:lnSpc>
                <a:spcBef>
                  <a:spcPct val="0"/>
                </a:spcBef>
              </a:pPr>
              <a:r>
                <a:rPr lang="en-US" sz="1860">
                  <a:solidFill>
                    <a:srgbClr val="000000"/>
                  </a:solidFill>
                  <a:latin typeface="Telegraf Bold"/>
                </a:rPr>
                <a:t>221902082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0"/>
              <a:ext cx="3641893" cy="453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78"/>
                </a:lnSpc>
                <a:spcBef>
                  <a:spcPct val="0"/>
                </a:spcBef>
              </a:pPr>
              <a:r>
                <a:rPr lang="en-US" sz="2253">
                  <a:solidFill>
                    <a:srgbClr val="000000"/>
                  </a:solidFill>
                  <a:latin typeface="Telegraf Bold"/>
                </a:rPr>
                <a:t>Md. Mahim Hossain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4594" y="1123950"/>
            <a:ext cx="8265245" cy="81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4"/>
              </a:lnSpc>
            </a:pPr>
            <a:r>
              <a:rPr lang="en-US" sz="6003">
                <a:solidFill>
                  <a:srgbClr val="1D1D1D"/>
                </a:solidFill>
                <a:latin typeface="Playfair Display Bold"/>
              </a:rPr>
              <a:t>TABLE OF CONTENTS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412691" cy="10287000"/>
          </a:xfrm>
          <a:custGeom>
            <a:avLst/>
            <a:gdLst/>
            <a:ahLst/>
            <a:cxnLst/>
            <a:rect r="r" b="b" t="t" l="l"/>
            <a:pathLst>
              <a:path h="10287000" w="18412691">
                <a:moveTo>
                  <a:pt x="0" y="0"/>
                </a:moveTo>
                <a:lnTo>
                  <a:pt x="18412691" y="0"/>
                </a:lnTo>
                <a:lnTo>
                  <a:pt x="1841269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0" t="-17121" r="0" b="-17121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428262" y="-1941376"/>
            <a:ext cx="4856524" cy="4114800"/>
          </a:xfrm>
          <a:custGeom>
            <a:avLst/>
            <a:gdLst/>
            <a:ahLst/>
            <a:cxnLst/>
            <a:rect r="r" b="b" t="t" l="l"/>
            <a:pathLst>
              <a:path h="4114800" w="4856524">
                <a:moveTo>
                  <a:pt x="4856524" y="0"/>
                </a:moveTo>
                <a:lnTo>
                  <a:pt x="0" y="0"/>
                </a:lnTo>
                <a:lnTo>
                  <a:pt x="0" y="4114800"/>
                </a:lnTo>
                <a:lnTo>
                  <a:pt x="4856524" y="4114800"/>
                </a:lnTo>
                <a:lnTo>
                  <a:pt x="48565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435932" y="7429751"/>
            <a:ext cx="2976759" cy="299171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021359" y="2181457"/>
            <a:ext cx="9022390" cy="6852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2696" indent="-381348" lvl="1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1D1D1D"/>
                </a:solidFill>
                <a:latin typeface="Canva Sans"/>
              </a:rPr>
              <a:t>Introduction </a:t>
            </a:r>
          </a:p>
          <a:p>
            <a:pPr algn="l" marL="762696" indent="-381348" lvl="1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1D1D1D"/>
                </a:solidFill>
                <a:latin typeface="Canva Sans"/>
              </a:rPr>
              <a:t>Basic </a:t>
            </a:r>
            <a:r>
              <a:rPr lang="en-US" sz="3532">
                <a:solidFill>
                  <a:srgbClr val="1D1D1D"/>
                </a:solidFill>
                <a:latin typeface="Canva Sans"/>
              </a:rPr>
              <a:t>XML Syntax</a:t>
            </a:r>
          </a:p>
          <a:p>
            <a:pPr algn="l" marL="762696" indent="-381348" lvl="1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1D1D1D"/>
                </a:solidFill>
                <a:latin typeface="Canva Sans"/>
              </a:rPr>
              <a:t>XML Data Model</a:t>
            </a:r>
          </a:p>
          <a:p>
            <a:pPr algn="l" marL="762696" indent="-381348" lvl="1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1D1D1D"/>
                </a:solidFill>
                <a:latin typeface="Canva Sans"/>
              </a:rPr>
              <a:t>Comparison between XML and HTML</a:t>
            </a:r>
          </a:p>
          <a:p>
            <a:pPr algn="l" marL="762696" indent="-381348" lvl="1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1D1D1D"/>
                </a:solidFill>
                <a:latin typeface="Canva Sans"/>
              </a:rPr>
              <a:t>XML Building Blocks</a:t>
            </a:r>
          </a:p>
          <a:p>
            <a:pPr algn="l" marL="762696" indent="-381348" lvl="1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1D1D1D"/>
                </a:solidFill>
                <a:latin typeface="Canva Sans"/>
              </a:rPr>
              <a:t>Advantages and Disadvantages</a:t>
            </a:r>
          </a:p>
          <a:p>
            <a:pPr algn="l" marL="762696" indent="-381348" lvl="1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1D1D1D"/>
                </a:solidFill>
                <a:latin typeface="Canva Sans"/>
              </a:rPr>
              <a:t>Application of XML</a:t>
            </a:r>
          </a:p>
          <a:p>
            <a:pPr algn="l" marL="762696" indent="-381348" lvl="1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1D1D1D"/>
                </a:solidFill>
                <a:latin typeface="Canva Sans"/>
              </a:rPr>
              <a:t>Challenges</a:t>
            </a:r>
          </a:p>
          <a:p>
            <a:pPr algn="l" marL="762696" indent="-381348" lvl="1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1D1D1D"/>
                </a:solidFill>
                <a:latin typeface="Canva Sans"/>
              </a:rPr>
              <a:t>Summary</a:t>
            </a:r>
          </a:p>
          <a:p>
            <a:pPr algn="l" marL="762696" indent="-381348" lvl="1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1D1D1D"/>
                </a:solidFill>
                <a:latin typeface="Canva Sans"/>
              </a:rPr>
              <a:t>Conclusion</a:t>
            </a:r>
          </a:p>
          <a:p>
            <a:pPr algn="ctr">
              <a:lnSpc>
                <a:spcPts val="4945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792592" cy="898122"/>
          </a:xfrm>
          <a:custGeom>
            <a:avLst/>
            <a:gdLst/>
            <a:ahLst/>
            <a:cxnLst/>
            <a:rect r="r" b="b" t="t" l="l"/>
            <a:pathLst>
              <a:path h="898122" w="792592">
                <a:moveTo>
                  <a:pt x="0" y="0"/>
                </a:moveTo>
                <a:lnTo>
                  <a:pt x="792592" y="0"/>
                </a:lnTo>
                <a:lnTo>
                  <a:pt x="792592" y="898122"/>
                </a:lnTo>
                <a:lnTo>
                  <a:pt x="0" y="8981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65783" y="6172200"/>
            <a:ext cx="4022217" cy="4114800"/>
          </a:xfrm>
          <a:custGeom>
            <a:avLst/>
            <a:gdLst/>
            <a:ahLst/>
            <a:cxnLst/>
            <a:rect r="r" b="b" t="t" l="l"/>
            <a:pathLst>
              <a:path h="4114800" w="4022217">
                <a:moveTo>
                  <a:pt x="0" y="0"/>
                </a:moveTo>
                <a:lnTo>
                  <a:pt x="4022217" y="0"/>
                </a:lnTo>
                <a:lnTo>
                  <a:pt x="40222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428262" y="-1941376"/>
            <a:ext cx="4856524" cy="4114800"/>
          </a:xfrm>
          <a:custGeom>
            <a:avLst/>
            <a:gdLst/>
            <a:ahLst/>
            <a:cxnLst/>
            <a:rect r="r" b="b" t="t" l="l"/>
            <a:pathLst>
              <a:path h="4114800" w="4856524">
                <a:moveTo>
                  <a:pt x="4856524" y="0"/>
                </a:moveTo>
                <a:lnTo>
                  <a:pt x="0" y="0"/>
                </a:lnTo>
                <a:lnTo>
                  <a:pt x="0" y="4114800"/>
                </a:lnTo>
                <a:lnTo>
                  <a:pt x="4856524" y="4114800"/>
                </a:lnTo>
                <a:lnTo>
                  <a:pt x="4856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754297" cy="854727"/>
          </a:xfrm>
          <a:custGeom>
            <a:avLst/>
            <a:gdLst/>
            <a:ahLst/>
            <a:cxnLst/>
            <a:rect r="r" b="b" t="t" l="l"/>
            <a:pathLst>
              <a:path h="854727" w="754297">
                <a:moveTo>
                  <a:pt x="0" y="0"/>
                </a:moveTo>
                <a:lnTo>
                  <a:pt x="754297" y="0"/>
                </a:lnTo>
                <a:lnTo>
                  <a:pt x="754297" y="854727"/>
                </a:lnTo>
                <a:lnTo>
                  <a:pt x="0" y="854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</a:blip>
            <a:stretch>
              <a:fillRect l="0" t="-16666" r="0" b="-1666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09398">
            <a:off x="15594234" y="7635833"/>
            <a:ext cx="1520626" cy="1773325"/>
          </a:xfrm>
          <a:custGeom>
            <a:avLst/>
            <a:gdLst/>
            <a:ahLst/>
            <a:cxnLst/>
            <a:rect r="r" b="b" t="t" l="l"/>
            <a:pathLst>
              <a:path h="1773325" w="1520626">
                <a:moveTo>
                  <a:pt x="0" y="0"/>
                </a:moveTo>
                <a:lnTo>
                  <a:pt x="1520627" y="0"/>
                </a:lnTo>
                <a:lnTo>
                  <a:pt x="1520627" y="1773325"/>
                </a:lnTo>
                <a:lnTo>
                  <a:pt x="0" y="17733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11108" y="1123950"/>
            <a:ext cx="6156330" cy="81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4"/>
              </a:lnSpc>
            </a:pPr>
            <a:r>
              <a:rPr lang="en-US" sz="6003">
                <a:solidFill>
                  <a:srgbClr val="1D1D1D"/>
                </a:solidFill>
                <a:latin typeface="Playfair Display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11108" y="2815772"/>
            <a:ext cx="14238913" cy="63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D1D1D"/>
                </a:solidFill>
                <a:latin typeface="Codec Pro Bold"/>
              </a:rPr>
              <a:t>XML</a:t>
            </a:r>
            <a:r>
              <a:rPr lang="en-US" sz="3399">
                <a:solidFill>
                  <a:srgbClr val="1D1D1D"/>
                </a:solidFill>
                <a:latin typeface="Codec Pro"/>
              </a:rPr>
              <a:t> - e</a:t>
            </a:r>
            <a:r>
              <a:rPr lang="en-US" sz="3399">
                <a:solidFill>
                  <a:srgbClr val="1D1D1D"/>
                </a:solidFill>
                <a:latin typeface="Codec Pro Bold"/>
              </a:rPr>
              <a:t>X</a:t>
            </a:r>
            <a:r>
              <a:rPr lang="en-US" sz="3399">
                <a:solidFill>
                  <a:srgbClr val="1D1D1D"/>
                </a:solidFill>
                <a:latin typeface="Codec Pro"/>
              </a:rPr>
              <a:t>tensible </a:t>
            </a:r>
            <a:r>
              <a:rPr lang="en-US" sz="3399">
                <a:solidFill>
                  <a:srgbClr val="1D1D1D"/>
                </a:solidFill>
                <a:latin typeface="Codec Pro Bold"/>
              </a:rPr>
              <a:t>M</a:t>
            </a:r>
            <a:r>
              <a:rPr lang="en-US" sz="3399">
                <a:solidFill>
                  <a:srgbClr val="1D1D1D"/>
                </a:solidFill>
                <a:latin typeface="Codec Pro"/>
              </a:rPr>
              <a:t>arkup </a:t>
            </a:r>
            <a:r>
              <a:rPr lang="en-US" sz="3399">
                <a:solidFill>
                  <a:srgbClr val="1D1D1D"/>
                </a:solidFill>
                <a:latin typeface="Codec Pro Bold"/>
              </a:rPr>
              <a:t>L</a:t>
            </a:r>
            <a:r>
              <a:rPr lang="en-US" sz="3399">
                <a:solidFill>
                  <a:srgbClr val="1D1D1D"/>
                </a:solidFill>
                <a:latin typeface="Codec Pro"/>
              </a:rPr>
              <a:t>anguage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428262" y="-1941376"/>
            <a:ext cx="4856524" cy="4114800"/>
          </a:xfrm>
          <a:custGeom>
            <a:avLst/>
            <a:gdLst/>
            <a:ahLst/>
            <a:cxnLst/>
            <a:rect r="r" b="b" t="t" l="l"/>
            <a:pathLst>
              <a:path h="4114800" w="4856524">
                <a:moveTo>
                  <a:pt x="4856524" y="0"/>
                </a:moveTo>
                <a:lnTo>
                  <a:pt x="0" y="0"/>
                </a:lnTo>
                <a:lnTo>
                  <a:pt x="0" y="4114800"/>
                </a:lnTo>
                <a:lnTo>
                  <a:pt x="4856524" y="4114800"/>
                </a:lnTo>
                <a:lnTo>
                  <a:pt x="48565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</a:blip>
            <a:stretch>
              <a:fillRect l="0" t="-16666" r="0" b="-1666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95096" y="4386895"/>
            <a:ext cx="4364204" cy="4876206"/>
          </a:xfrm>
          <a:custGeom>
            <a:avLst/>
            <a:gdLst/>
            <a:ahLst/>
            <a:cxnLst/>
            <a:rect r="r" b="b" t="t" l="l"/>
            <a:pathLst>
              <a:path h="4876206" w="4364204">
                <a:moveTo>
                  <a:pt x="0" y="0"/>
                </a:moveTo>
                <a:lnTo>
                  <a:pt x="4364204" y="0"/>
                </a:lnTo>
                <a:lnTo>
                  <a:pt x="4364204" y="4876206"/>
                </a:lnTo>
                <a:lnTo>
                  <a:pt x="0" y="4876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18284" y="1123950"/>
            <a:ext cx="7678492" cy="81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4"/>
              </a:lnSpc>
            </a:pPr>
            <a:r>
              <a:rPr lang="en-US" sz="6003">
                <a:solidFill>
                  <a:srgbClr val="1D1D1D"/>
                </a:solidFill>
                <a:latin typeface="Playfair Display Bold"/>
              </a:rPr>
              <a:t>BASIC XML SYNTAX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28262" y="2225273"/>
            <a:ext cx="10128363" cy="543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&lt;?xml version="1.0" encoding="UTF-8"?&gt;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&lt;bookstore&gt;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    &lt;book category="cooking"&gt;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        &lt;title lang="en"&gt;Everyday Italian&lt;/title&gt;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        &lt;author&gt;Giada De Laurentiis&lt;/author&gt;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        &lt;year&gt;2005&lt;/year&gt;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        &lt;price&gt;30.00&lt;/price&gt;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    &lt;/book&gt;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&lt;/bookstore&gt;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754297" cy="854727"/>
          </a:xfrm>
          <a:custGeom>
            <a:avLst/>
            <a:gdLst/>
            <a:ahLst/>
            <a:cxnLst/>
            <a:rect r="r" b="b" t="t" l="l"/>
            <a:pathLst>
              <a:path h="854727" w="754297">
                <a:moveTo>
                  <a:pt x="0" y="0"/>
                </a:moveTo>
                <a:lnTo>
                  <a:pt x="754297" y="0"/>
                </a:lnTo>
                <a:lnTo>
                  <a:pt x="754297" y="854727"/>
                </a:lnTo>
                <a:lnTo>
                  <a:pt x="0" y="854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428262" y="-1941376"/>
            <a:ext cx="4856524" cy="4114800"/>
          </a:xfrm>
          <a:custGeom>
            <a:avLst/>
            <a:gdLst/>
            <a:ahLst/>
            <a:cxnLst/>
            <a:rect r="r" b="b" t="t" l="l"/>
            <a:pathLst>
              <a:path h="4114800" w="4856524">
                <a:moveTo>
                  <a:pt x="4856524" y="0"/>
                </a:moveTo>
                <a:lnTo>
                  <a:pt x="0" y="0"/>
                </a:lnTo>
                <a:lnTo>
                  <a:pt x="0" y="4114800"/>
                </a:lnTo>
                <a:lnTo>
                  <a:pt x="4856524" y="4114800"/>
                </a:lnTo>
                <a:lnTo>
                  <a:pt x="48565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050" y="-10716"/>
            <a:ext cx="18307050" cy="10297716"/>
          </a:xfrm>
          <a:custGeom>
            <a:avLst/>
            <a:gdLst/>
            <a:ahLst/>
            <a:cxnLst/>
            <a:rect r="r" b="b" t="t" l="l"/>
            <a:pathLst>
              <a:path h="10297716" w="18307050">
                <a:moveTo>
                  <a:pt x="0" y="0"/>
                </a:moveTo>
                <a:lnTo>
                  <a:pt x="18307050" y="0"/>
                </a:lnTo>
                <a:lnTo>
                  <a:pt x="18307050" y="10297716"/>
                </a:lnTo>
                <a:lnTo>
                  <a:pt x="0" y="102977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</a:blip>
            <a:stretch>
              <a:fillRect l="0" t="-16666" r="0" b="-1666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525914" y="1831556"/>
            <a:ext cx="7051828" cy="6185661"/>
          </a:xfrm>
          <a:custGeom>
            <a:avLst/>
            <a:gdLst/>
            <a:ahLst/>
            <a:cxnLst/>
            <a:rect r="r" b="b" t="t" l="l"/>
            <a:pathLst>
              <a:path h="6185661" w="7051828">
                <a:moveTo>
                  <a:pt x="0" y="0"/>
                </a:moveTo>
                <a:lnTo>
                  <a:pt x="7051828" y="0"/>
                </a:lnTo>
                <a:lnTo>
                  <a:pt x="7051828" y="6185660"/>
                </a:lnTo>
                <a:lnTo>
                  <a:pt x="0" y="6185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3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993850" y="1123950"/>
            <a:ext cx="7150150" cy="81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4"/>
              </a:lnSpc>
            </a:pPr>
            <a:r>
              <a:rPr lang="en-US" sz="6003">
                <a:solidFill>
                  <a:srgbClr val="1D1D1D"/>
                </a:solidFill>
                <a:latin typeface="Playfair Display Bold"/>
              </a:rPr>
              <a:t>XML DATA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93850" y="2651654"/>
            <a:ext cx="7104140" cy="723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&lt;BOOKS&gt;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     </a:t>
            </a:r>
            <a:r>
              <a:rPr lang="en-US" sz="3399">
                <a:solidFill>
                  <a:srgbClr val="1D1D1D"/>
                </a:solidFill>
                <a:latin typeface="Codec Pro"/>
              </a:rPr>
              <a:t>&lt;book id=“123” loc=“library”&gt;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          &lt;author&gt;Hull&lt;/author&gt;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          &lt;title&gt;California&lt;/title&gt;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          &lt;year&gt; 1995 &lt;/year&gt;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     </a:t>
            </a:r>
            <a:r>
              <a:rPr lang="en-US" sz="3399">
                <a:solidFill>
                  <a:srgbClr val="1D1D1D"/>
                </a:solidFill>
                <a:latin typeface="Codec Pro"/>
              </a:rPr>
              <a:t>&lt;/book&gt;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     </a:t>
            </a:r>
            <a:r>
              <a:rPr lang="en-US" sz="3399">
                <a:solidFill>
                  <a:srgbClr val="1D1D1D"/>
                </a:solidFill>
                <a:latin typeface="Codec Pro"/>
              </a:rPr>
              <a:t>&lt;article id=“555” ref=“123”&gt;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           &lt;author&gt;Su&lt;/author&gt;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           &lt;title&gt; Purdue&lt;/title&gt;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     </a:t>
            </a:r>
            <a:r>
              <a:rPr lang="en-US" sz="3399">
                <a:solidFill>
                  <a:srgbClr val="1D1D1D"/>
                </a:solidFill>
                <a:latin typeface="Codec Pro"/>
              </a:rPr>
              <a:t>&lt;/article&gt;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&lt;/BOOKS&gt;</a:t>
            </a:r>
          </a:p>
          <a:p>
            <a:pPr algn="l">
              <a:lnSpc>
                <a:spcPts val="475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9144000" y="2775479"/>
            <a:ext cx="7842854" cy="6631156"/>
            <a:chOff x="0" y="0"/>
            <a:chExt cx="10457139" cy="8841542"/>
          </a:xfrm>
        </p:grpSpPr>
        <p:grpSp>
          <p:nvGrpSpPr>
            <p:cNvPr name="Group 8" id="8"/>
            <p:cNvGrpSpPr/>
            <p:nvPr/>
          </p:nvGrpSpPr>
          <p:grpSpPr>
            <a:xfrm rot="-5400000">
              <a:off x="807798" y="-807798"/>
              <a:ext cx="8841542" cy="10457139"/>
              <a:chOff x="0" y="0"/>
              <a:chExt cx="27437555" cy="3245116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7437553" cy="32451163"/>
              </a:xfrm>
              <a:custGeom>
                <a:avLst/>
                <a:gdLst/>
                <a:ahLst/>
                <a:cxnLst/>
                <a:rect r="r" b="b" t="t" l="l"/>
                <a:pathLst>
                  <a:path h="32451163" w="27437553">
                    <a:moveTo>
                      <a:pt x="0" y="0"/>
                    </a:moveTo>
                    <a:lnTo>
                      <a:pt x="27437553" y="0"/>
                    </a:lnTo>
                    <a:lnTo>
                      <a:pt x="27437553" y="32451163"/>
                    </a:lnTo>
                    <a:lnTo>
                      <a:pt x="0" y="32451163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0" y="129586"/>
              <a:ext cx="9931876" cy="8711956"/>
            </a:xfrm>
            <a:custGeom>
              <a:avLst/>
              <a:gdLst/>
              <a:ahLst/>
              <a:cxnLst/>
              <a:rect r="r" b="b" t="t" l="l"/>
              <a:pathLst>
                <a:path h="8711956" w="9931876">
                  <a:moveTo>
                    <a:pt x="0" y="0"/>
                  </a:moveTo>
                  <a:lnTo>
                    <a:pt x="9931876" y="0"/>
                  </a:lnTo>
                  <a:lnTo>
                    <a:pt x="9931876" y="8711956"/>
                  </a:lnTo>
                  <a:lnTo>
                    <a:pt x="0" y="871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0" y="0"/>
            <a:ext cx="754297" cy="854727"/>
          </a:xfrm>
          <a:custGeom>
            <a:avLst/>
            <a:gdLst/>
            <a:ahLst/>
            <a:cxnLst/>
            <a:rect r="r" b="b" t="t" l="l"/>
            <a:pathLst>
              <a:path h="854727" w="754297">
                <a:moveTo>
                  <a:pt x="0" y="0"/>
                </a:moveTo>
                <a:lnTo>
                  <a:pt x="754297" y="0"/>
                </a:lnTo>
                <a:lnTo>
                  <a:pt x="754297" y="854727"/>
                </a:lnTo>
                <a:lnTo>
                  <a:pt x="0" y="854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440029"/>
            <a:ext cx="16230600" cy="4185052"/>
            <a:chOff x="0" y="0"/>
            <a:chExt cx="21640800" cy="55800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5720"/>
              <a:ext cx="9607968" cy="5574349"/>
            </a:xfrm>
            <a:custGeom>
              <a:avLst/>
              <a:gdLst/>
              <a:ahLst/>
              <a:cxnLst/>
              <a:rect r="r" b="b" t="t" l="l"/>
              <a:pathLst>
                <a:path h="5574349" w="9607968">
                  <a:moveTo>
                    <a:pt x="0" y="0"/>
                  </a:moveTo>
                  <a:lnTo>
                    <a:pt x="9607968" y="0"/>
                  </a:lnTo>
                  <a:lnTo>
                    <a:pt x="9607968" y="5574350"/>
                  </a:lnTo>
                  <a:lnTo>
                    <a:pt x="0" y="557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162" r="0" b="-5363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01" y="1541023"/>
              <a:ext cx="8758175" cy="3778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01245" indent="-350622" lvl="1">
                <a:lnSpc>
                  <a:spcPts val="4547"/>
                </a:lnSpc>
                <a:buFont typeface="Arial"/>
                <a:buChar char="•"/>
              </a:pPr>
              <a:r>
                <a:rPr lang="en-US" sz="3248">
                  <a:solidFill>
                    <a:srgbClr val="1D1D1D"/>
                  </a:solidFill>
                  <a:latin typeface="Canva Sans"/>
                </a:rPr>
                <a:t>Extensible set of tags</a:t>
              </a:r>
            </a:p>
            <a:p>
              <a:pPr algn="l" marL="701245" indent="-350622" lvl="1">
                <a:lnSpc>
                  <a:spcPts val="4547"/>
                </a:lnSpc>
                <a:buFont typeface="Arial"/>
                <a:buChar char="•"/>
              </a:pPr>
              <a:r>
                <a:rPr lang="en-US" sz="3248">
                  <a:solidFill>
                    <a:srgbClr val="1D1D1D"/>
                  </a:solidFill>
                  <a:latin typeface="Canva Sans"/>
                </a:rPr>
                <a:t>Content orientated</a:t>
              </a:r>
            </a:p>
            <a:p>
              <a:pPr algn="ctr" marL="701245" indent="-350622" lvl="1">
                <a:lnSpc>
                  <a:spcPts val="4547"/>
                </a:lnSpc>
                <a:buFont typeface="Arial"/>
                <a:buChar char="•"/>
              </a:pPr>
              <a:r>
                <a:rPr lang="en-US" sz="3248">
                  <a:solidFill>
                    <a:srgbClr val="1D1D1D"/>
                  </a:solidFill>
                  <a:latin typeface="Canva Sans"/>
                </a:rPr>
                <a:t>Standard Data infrastructure </a:t>
              </a:r>
            </a:p>
            <a:p>
              <a:pPr algn="ctr" marL="701245" indent="-350622" lvl="1">
                <a:lnSpc>
                  <a:spcPts val="4547"/>
                </a:lnSpc>
                <a:buFont typeface="Arial"/>
                <a:buChar char="•"/>
              </a:pPr>
              <a:r>
                <a:rPr lang="en-US" sz="3248">
                  <a:solidFill>
                    <a:srgbClr val="1D1D1D"/>
                  </a:solidFill>
                  <a:latin typeface="Canva Sans"/>
                </a:rPr>
                <a:t>Allows multiple output forms</a:t>
              </a:r>
            </a:p>
            <a:p>
              <a:pPr algn="ctr">
                <a:lnSpc>
                  <a:spcPts val="4547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476598" y="-95250"/>
              <a:ext cx="1806382" cy="1103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54"/>
                </a:lnSpc>
              </a:pPr>
              <a:r>
                <a:rPr lang="en-US" sz="4967">
                  <a:solidFill>
                    <a:srgbClr val="1D1D1D"/>
                  </a:solidFill>
                  <a:latin typeface="Canva Sans Bold"/>
                </a:rPr>
                <a:t>XML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0814050" y="1169782"/>
              <a:ext cx="12700" cy="2031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880"/>
                </a:lnSpc>
              </a:pP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12074360" y="0"/>
              <a:ext cx="9566440" cy="5568629"/>
            </a:xfrm>
            <a:custGeom>
              <a:avLst/>
              <a:gdLst/>
              <a:ahLst/>
              <a:cxnLst/>
              <a:rect r="r" b="b" t="t" l="l"/>
              <a:pathLst>
                <a:path h="5568629" w="9566440">
                  <a:moveTo>
                    <a:pt x="0" y="0"/>
                  </a:moveTo>
                  <a:lnTo>
                    <a:pt x="9566440" y="0"/>
                  </a:lnTo>
                  <a:lnTo>
                    <a:pt x="9566440" y="5568629"/>
                  </a:lnTo>
                  <a:lnTo>
                    <a:pt x="0" y="556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029" r="0" b="-5132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2160664" y="1595698"/>
              <a:ext cx="9393833" cy="3151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34059" indent="-367030" lvl="1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1D1D1D"/>
                  </a:solidFill>
                  <a:latin typeface="Canva Sans"/>
                </a:rPr>
                <a:t>Fixed set of tags</a:t>
              </a:r>
            </a:p>
            <a:p>
              <a:pPr algn="l" marL="734059" indent="-367030" lvl="1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1D1D1D"/>
                  </a:solidFill>
                  <a:latin typeface="Canva Sans"/>
                </a:rPr>
                <a:t>Presentation oriented</a:t>
              </a:r>
            </a:p>
            <a:p>
              <a:pPr algn="l" marL="734059" indent="-367030" lvl="1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1D1D1D"/>
                  </a:solidFill>
                  <a:latin typeface="Canva Sans"/>
                </a:rPr>
                <a:t>No data validation capabilities</a:t>
              </a:r>
            </a:p>
            <a:p>
              <a:pPr algn="l" marL="734059" indent="-367030" lvl="1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1D1D1D"/>
                  </a:solidFill>
                  <a:latin typeface="Canva Sans"/>
                </a:rPr>
                <a:t>Single presentation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5590061" y="-89530"/>
              <a:ext cx="2535039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1D1D1D"/>
                  </a:solidFill>
                  <a:latin typeface="Canva Sans Bold"/>
                </a:rPr>
                <a:t>HTML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0216820" y="2302512"/>
              <a:ext cx="1248688" cy="898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2"/>
                </a:lnSpc>
              </a:pPr>
              <a:r>
                <a:rPr lang="en-US" sz="4051">
                  <a:solidFill>
                    <a:srgbClr val="1D1D1D"/>
                  </a:solidFill>
                  <a:latin typeface="TD Kalayaan"/>
                </a:rPr>
                <a:t>VS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060866" y="1123950"/>
            <a:ext cx="5781812" cy="81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4"/>
              </a:lnSpc>
            </a:pPr>
            <a:r>
              <a:rPr lang="en-US" sz="6003">
                <a:solidFill>
                  <a:srgbClr val="1D1D1D"/>
                </a:solidFill>
                <a:latin typeface="Playfair Display Bold"/>
              </a:rPr>
              <a:t>COMPARISONS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-2428262" y="-1941376"/>
            <a:ext cx="4856524" cy="4114800"/>
          </a:xfrm>
          <a:custGeom>
            <a:avLst/>
            <a:gdLst/>
            <a:ahLst/>
            <a:cxnLst/>
            <a:rect r="r" b="b" t="t" l="l"/>
            <a:pathLst>
              <a:path h="4114800" w="4856524">
                <a:moveTo>
                  <a:pt x="4856524" y="0"/>
                </a:moveTo>
                <a:lnTo>
                  <a:pt x="0" y="0"/>
                </a:lnTo>
                <a:lnTo>
                  <a:pt x="0" y="4114800"/>
                </a:lnTo>
                <a:lnTo>
                  <a:pt x="4856524" y="4114800"/>
                </a:lnTo>
                <a:lnTo>
                  <a:pt x="485652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0"/>
            <a:ext cx="754297" cy="854727"/>
          </a:xfrm>
          <a:custGeom>
            <a:avLst/>
            <a:gdLst/>
            <a:ahLst/>
            <a:cxnLst/>
            <a:rect r="r" b="b" t="t" l="l"/>
            <a:pathLst>
              <a:path h="854727" w="754297">
                <a:moveTo>
                  <a:pt x="0" y="0"/>
                </a:moveTo>
                <a:lnTo>
                  <a:pt x="754297" y="0"/>
                </a:lnTo>
                <a:lnTo>
                  <a:pt x="754297" y="854727"/>
                </a:lnTo>
                <a:lnTo>
                  <a:pt x="0" y="854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428262" y="-1941376"/>
            <a:ext cx="4856524" cy="4114800"/>
          </a:xfrm>
          <a:custGeom>
            <a:avLst/>
            <a:gdLst/>
            <a:ahLst/>
            <a:cxnLst/>
            <a:rect r="r" b="b" t="t" l="l"/>
            <a:pathLst>
              <a:path h="4114800" w="4856524">
                <a:moveTo>
                  <a:pt x="4856524" y="0"/>
                </a:moveTo>
                <a:lnTo>
                  <a:pt x="0" y="0"/>
                </a:lnTo>
                <a:lnTo>
                  <a:pt x="0" y="4114800"/>
                </a:lnTo>
                <a:lnTo>
                  <a:pt x="4856524" y="4114800"/>
                </a:lnTo>
                <a:lnTo>
                  <a:pt x="48565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</a:blip>
            <a:stretch>
              <a:fillRect l="0" t="-16666" r="0" b="-1666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754297" cy="854727"/>
          </a:xfrm>
          <a:custGeom>
            <a:avLst/>
            <a:gdLst/>
            <a:ahLst/>
            <a:cxnLst/>
            <a:rect r="r" b="b" t="t" l="l"/>
            <a:pathLst>
              <a:path h="854727" w="754297">
                <a:moveTo>
                  <a:pt x="0" y="0"/>
                </a:moveTo>
                <a:lnTo>
                  <a:pt x="754297" y="0"/>
                </a:lnTo>
                <a:lnTo>
                  <a:pt x="754297" y="854727"/>
                </a:lnTo>
                <a:lnTo>
                  <a:pt x="0" y="854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85220" y="4114750"/>
            <a:ext cx="3774080" cy="5143550"/>
          </a:xfrm>
          <a:custGeom>
            <a:avLst/>
            <a:gdLst/>
            <a:ahLst/>
            <a:cxnLst/>
            <a:rect r="r" b="b" t="t" l="l"/>
            <a:pathLst>
              <a:path h="5143550" w="3774080">
                <a:moveTo>
                  <a:pt x="0" y="0"/>
                </a:moveTo>
                <a:lnTo>
                  <a:pt x="3774080" y="0"/>
                </a:lnTo>
                <a:lnTo>
                  <a:pt x="3774080" y="5143550"/>
                </a:lnTo>
                <a:lnTo>
                  <a:pt x="0" y="5143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93850" y="1123950"/>
            <a:ext cx="13894275" cy="81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4"/>
              </a:lnSpc>
            </a:pPr>
            <a:r>
              <a:rPr lang="en-US" sz="6003">
                <a:solidFill>
                  <a:srgbClr val="1D1D1D"/>
                </a:solidFill>
                <a:latin typeface="Playfair Display Bold"/>
              </a:rPr>
              <a:t>XML BUILDING BLOCKS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93850" y="2403023"/>
            <a:ext cx="7104140" cy="303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Tags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Elements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Contents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Attributes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D1D1D"/>
                </a:solidFill>
                <a:latin typeface="Codec Pro"/>
              </a:rPr>
              <a:t>Comments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DAGFgoV7dd0</dc:identifier>
  <dcterms:modified xsi:type="dcterms:W3CDTF">2011-08-01T06:04:30Z</dcterms:modified>
  <cp:revision>1</cp:revision>
  <dc:title>XML</dc:title>
</cp:coreProperties>
</file>